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94" r:id="rId5"/>
    <p:sldId id="260" r:id="rId6"/>
    <p:sldId id="301" r:id="rId7"/>
    <p:sldId id="261" r:id="rId8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7" autoAdjust="0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19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46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Begrüßung: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Ziel der Veranstaltung: Informationen über das WP Angebot im nächsten Schuljahr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Wahl</a:t>
            </a:r>
            <a:r>
              <a:rPr lang="de-DE" b="1" u="sng" dirty="0"/>
              <a:t>pflicht</a:t>
            </a:r>
            <a:r>
              <a:rPr lang="de-DE" dirty="0"/>
              <a:t>unterricht: Stunden sind verpflichtend, aber Fach kann gewählt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montags 7./8.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verpflichtende Wahl eines Faches für das ganze Schuljahr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die meisten Fächer haben zwei Stunden pro Woche, Ausnahme: Informatik und Latein (mehr dazu gleich)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eine Klassenarbeit pro Halbjahr, Zeugnisnote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Heute gibt es eine Entscheidungshilfe: FL der jetzigen Kurse stellen euch die Inhalte und Anforderungen vor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91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Achtung: Informatik und Latein laufen in der Regel in Klasse 10 weiter (keine neue WP Wahl in Kl. 10), das ist allerdings kein Zwang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bei Informatik berücksichtigen: kann nur bei durchgängigem Besuch als Prüfungsfach in der Oberstufe gewählt werden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46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Achtung: Informatik und Latein laufen in der Regel in Klasse 10 weiter (keine neue WP Wahl in Kl. 10), das ist allerdings kein Zwang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bei Informatik berücksichtigen: kann nur bei durchgängigem Besuch als Prüfungsfach in der Oberstufe gewählt werden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49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Formulare: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Auf dem Wahlformular entscheidet ihr euch für das eine Wahlpflichtfach, indem ihr in der ersten Spalte den Erstwunsch ankreuzt.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Ihr wählt aber auch in der rechten Spalte einen Zweitwunsch aus.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In einen der beiden Wahlpflichtfächer teile ich euch dann ein.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Überlegt euch eure Wahl gut, denn es gibt </a:t>
            </a:r>
            <a:r>
              <a:rPr lang="de-DE" b="1" u="sng" dirty="0"/>
              <a:t>keine</a:t>
            </a:r>
            <a:r>
              <a:rPr lang="de-DE" dirty="0"/>
              <a:t> Möglichkeiten zum Tausch mehr nach den Sommerferien, denn die Kurse sind mit Beginn des neuen Schuljahres fertig eingerichtet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Die Wahlzettel bekommt ihr nach den Ferien ausgeteilt und habt dann Zeit bis zum </a:t>
            </a:r>
            <a:r>
              <a:rPr lang="de-DE" b="1" dirty="0"/>
              <a:t>21.02.2019</a:t>
            </a: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223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Jetzt stellen euch die Lehrer die Wahlpflichtkurse vor.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10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Wahlpflichtunterricht Klasse 9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SJ 2024/2025</a:t>
            </a:r>
          </a:p>
        </p:txBody>
      </p:sp>
    </p:spTree>
    <p:extLst>
      <p:ext uri="{BB962C8B-B14F-4D97-AF65-F5344CB8AC3E}">
        <p14:creationId xmlns:p14="http://schemas.microsoft.com/office/powerpoint/2010/main" val="133989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95349"/>
            <a:ext cx="10281920" cy="781051"/>
          </a:xfrm>
        </p:spPr>
        <p:txBody>
          <a:bodyPr/>
          <a:lstStyle/>
          <a:p>
            <a:r>
              <a:rPr lang="de-DE" sz="4500" dirty="0"/>
              <a:t>Wahl</a:t>
            </a:r>
            <a:r>
              <a:rPr lang="de-DE" sz="4500" u="sng" dirty="0"/>
              <a:t>pflicht</a:t>
            </a:r>
            <a:r>
              <a:rPr lang="de-DE" sz="4500" dirty="0"/>
              <a:t>unterricht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verpflichtende Wahl eines Faches für das ganze Schuljahr</a:t>
            </a:r>
          </a:p>
          <a:p>
            <a:pPr lvl="0"/>
            <a:r>
              <a:rPr lang="de-DE" dirty="0"/>
              <a:t>an einem Wochentag 7./8. Stunde (Ausnahme: Informatik und Latein 3 Stunden)</a:t>
            </a:r>
          </a:p>
          <a:p>
            <a:pPr lvl="0"/>
            <a:r>
              <a:rPr lang="de-DE" dirty="0"/>
              <a:t>eine Klassenarbeit pro Halbjahr, Zeugnisnote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43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95349"/>
            <a:ext cx="10759225" cy="781051"/>
          </a:xfrm>
        </p:spPr>
        <p:txBody>
          <a:bodyPr/>
          <a:lstStyle/>
          <a:p>
            <a:r>
              <a:rPr lang="de-DE" dirty="0"/>
              <a:t>WP Informatik und WP Latein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71475" y="1923616"/>
            <a:ext cx="11582400" cy="4322841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Wahl bis zur Klasse 10 (keine neue WP-Wahl in Kl. 10) </a:t>
            </a:r>
          </a:p>
          <a:p>
            <a:pPr lvl="0"/>
            <a:r>
              <a:rPr lang="de-DE" dirty="0"/>
              <a:t>Informatik: als Prüfungsfach in der Oberstufe nur möglich nach durchgängigem Besuch</a:t>
            </a:r>
          </a:p>
        </p:txBody>
      </p:sp>
    </p:spTree>
    <p:extLst>
      <p:ext uri="{BB962C8B-B14F-4D97-AF65-F5344CB8AC3E}">
        <p14:creationId xmlns:p14="http://schemas.microsoft.com/office/powerpoint/2010/main" val="381259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69947"/>
            <a:ext cx="10759225" cy="781051"/>
          </a:xfrm>
        </p:spPr>
        <p:txBody>
          <a:bodyPr/>
          <a:lstStyle/>
          <a:p>
            <a:r>
              <a:rPr lang="de-DE" dirty="0"/>
              <a:t>WP Orchester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923108" y="1923617"/>
            <a:ext cx="10197011" cy="3000808"/>
          </a:xfrm>
        </p:spPr>
        <p:txBody>
          <a:bodyPr vert="horz" lIns="91438" tIns="45719" rIns="91438" bIns="45719" rtlCol="0" anchor="t">
            <a:normAutofit lnSpcReduction="10000"/>
          </a:bodyPr>
          <a:lstStyle/>
          <a:p>
            <a:pPr marL="364490" indent="-364490"/>
            <a:r>
              <a:rPr lang="de-DE" dirty="0"/>
              <a:t>nur für Schüler*innen der Bläserklasse bzw. nach Vorspiel</a:t>
            </a:r>
          </a:p>
          <a:p>
            <a:pPr marL="364490" indent="-364490"/>
            <a:r>
              <a:rPr lang="de-DE" dirty="0"/>
              <a:t>1 h Instrumentalunterricht </a:t>
            </a:r>
          </a:p>
          <a:p>
            <a:pPr lvl="0"/>
            <a:r>
              <a:rPr lang="de-DE" dirty="0"/>
              <a:t>2 h Ensembleunterricht </a:t>
            </a:r>
          </a:p>
        </p:txBody>
      </p:sp>
    </p:spTree>
    <p:extLst>
      <p:ext uri="{BB962C8B-B14F-4D97-AF65-F5344CB8AC3E}">
        <p14:creationId xmlns:p14="http://schemas.microsoft.com/office/powerpoint/2010/main" val="165821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81000"/>
            <a:ext cx="10527407" cy="781051"/>
          </a:xfrm>
        </p:spPr>
        <p:txBody>
          <a:bodyPr/>
          <a:lstStyle/>
          <a:p>
            <a:r>
              <a:rPr lang="de-DE" dirty="0"/>
              <a:t>Formular zur Wahl des Faches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/>
        <p:txBody>
          <a:bodyPr vert="horz" lIns="91438" tIns="45719" rIns="91438" bIns="45719" rtlCol="0" anchor="t">
            <a:normAutofit/>
          </a:bodyPr>
          <a:lstStyle/>
          <a:p>
            <a:pPr marL="0" indent="0">
              <a:buNone/>
            </a:pP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13A5EF4-F791-4AD7-9216-9351D7A1D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97231"/>
              </p:ext>
            </p:extLst>
          </p:nvPr>
        </p:nvGraphicFramePr>
        <p:xfrm>
          <a:off x="2344919" y="1914454"/>
          <a:ext cx="7134824" cy="4013208"/>
        </p:xfrm>
        <a:graphic>
          <a:graphicData uri="http://schemas.openxmlformats.org/drawingml/2006/table">
            <a:tbl>
              <a:tblPr firstRow="1" firstCol="1" bandRow="1"/>
              <a:tblGrid>
                <a:gridCol w="2194055">
                  <a:extLst>
                    <a:ext uri="{9D8B030D-6E8A-4147-A177-3AD203B41FA5}">
                      <a16:colId xmlns:a16="http://schemas.microsoft.com/office/drawing/2014/main" val="118204731"/>
                    </a:ext>
                  </a:extLst>
                </a:gridCol>
                <a:gridCol w="880940">
                  <a:extLst>
                    <a:ext uri="{9D8B030D-6E8A-4147-A177-3AD203B41FA5}">
                      <a16:colId xmlns:a16="http://schemas.microsoft.com/office/drawing/2014/main" val="645080272"/>
                    </a:ext>
                  </a:extLst>
                </a:gridCol>
                <a:gridCol w="770552">
                  <a:extLst>
                    <a:ext uri="{9D8B030D-6E8A-4147-A177-3AD203B41FA5}">
                      <a16:colId xmlns:a16="http://schemas.microsoft.com/office/drawing/2014/main" val="444367499"/>
                    </a:ext>
                  </a:extLst>
                </a:gridCol>
                <a:gridCol w="2194055">
                  <a:extLst>
                    <a:ext uri="{9D8B030D-6E8A-4147-A177-3AD203B41FA5}">
                      <a16:colId xmlns:a16="http://schemas.microsoft.com/office/drawing/2014/main" val="1789404076"/>
                    </a:ext>
                  </a:extLst>
                </a:gridCol>
                <a:gridCol w="881662">
                  <a:extLst>
                    <a:ext uri="{9D8B030D-6E8A-4147-A177-3AD203B41FA5}">
                      <a16:colId xmlns:a16="http://schemas.microsoft.com/office/drawing/2014/main" val="1479746738"/>
                    </a:ext>
                  </a:extLst>
                </a:gridCol>
                <a:gridCol w="213560">
                  <a:extLst>
                    <a:ext uri="{9D8B030D-6E8A-4147-A177-3AD203B41FA5}">
                      <a16:colId xmlns:a16="http://schemas.microsoft.com/office/drawing/2014/main" val="132196647"/>
                    </a:ext>
                  </a:extLst>
                </a:gridCol>
              </a:tblGrid>
              <a:tr h="24279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Wahlpflichtfach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Wahl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Wahlpflichtfach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Wahl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11845"/>
                  </a:ext>
                </a:extLst>
              </a:tr>
              <a:tr h="47130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Nawi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Nawi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392813"/>
                  </a:ext>
                </a:extLst>
              </a:tr>
              <a:tr h="47130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UNESCO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UNESCO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23556"/>
                  </a:ext>
                </a:extLst>
              </a:tr>
              <a:tr h="47130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Theater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Theater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677689"/>
                  </a:ext>
                </a:extLst>
              </a:tr>
              <a:tr h="47130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Kunst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Kunst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520626"/>
                  </a:ext>
                </a:extLst>
              </a:tr>
              <a:tr h="47130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Informatik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Informatik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179531"/>
                  </a:ext>
                </a:extLst>
              </a:tr>
              <a:tr h="47130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Latein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Latein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829978"/>
                  </a:ext>
                </a:extLst>
              </a:tr>
              <a:tr h="47130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Astronomie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Astronomie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985102"/>
                  </a:ext>
                </a:extLst>
              </a:tr>
              <a:tr h="47130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Orchester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Orchester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28110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9FE00F1-1A15-4E54-AD5E-E6DCD7DC5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229" y="975059"/>
            <a:ext cx="7567748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Bitte pro Tabelle </a:t>
            </a:r>
            <a:r>
              <a:rPr kumimoji="0" lang="de-DE" altLang="de-DE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</a:t>
            </a: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Kreuz.</a:t>
            </a: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Erstwunsch:			</a:t>
            </a:r>
            <a:r>
              <a:rPr lang="de-DE" altLang="de-DE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Zweitwunsch:</a:t>
            </a: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8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6EB21-AF9D-D410-5173-1774734D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AB4EA6-584E-9198-D668-59B183CA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27FFAB-8295-14D9-E234-EE8DB6378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06140F-7897-906B-CEC7-A25554890A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38" tIns="45719" rIns="91438" bIns="45719" rtlCol="0" anchor="t">
            <a:normAutofit/>
          </a:bodyPr>
          <a:lstStyle/>
          <a:p>
            <a:pPr marL="364490" indent="-364490"/>
            <a:r>
              <a:rPr lang="de-DE" dirty="0">
                <a:ea typeface="Calibri Light"/>
                <a:cs typeface="Calibri Light"/>
              </a:rPr>
              <a:t>Abgabe bei Frau Kehl über die Klassenleitungen bis </a:t>
            </a:r>
            <a:r>
              <a:rPr lang="de-DE" b="1" dirty="0">
                <a:ea typeface="Calibri Light"/>
                <a:cs typeface="Calibri Light"/>
              </a:rPr>
              <a:t>Freitag, 01.03.2024</a:t>
            </a:r>
            <a:r>
              <a:rPr lang="de-DE" dirty="0">
                <a:ea typeface="Calibri Light"/>
                <a:cs typeface="Calibri Light"/>
              </a:rPr>
              <a:t>. </a:t>
            </a:r>
            <a:endParaRPr lang="de-DE" dirty="0"/>
          </a:p>
          <a:p>
            <a:pPr marL="364490" indent="-364490"/>
            <a:r>
              <a:rPr lang="de-DE" dirty="0">
                <a:ea typeface="Calibri Light"/>
                <a:cs typeface="Calibri Light"/>
              </a:rPr>
              <a:t>Unterschriften der Schüler*innen und Eltern </a:t>
            </a:r>
          </a:p>
          <a:p>
            <a:pPr marL="364490" indent="-364490"/>
            <a:r>
              <a:rPr lang="de-DE" dirty="0">
                <a:ea typeface="Calibri Light"/>
                <a:cs typeface="Calibri Light"/>
              </a:rPr>
              <a:t>Wahl des WP Faches verbindlich (keine </a:t>
            </a:r>
            <a:r>
              <a:rPr lang="de-DE" dirty="0" err="1">
                <a:ea typeface="Calibri Light"/>
                <a:cs typeface="Calibri Light"/>
              </a:rPr>
              <a:t>Umwahlen</a:t>
            </a:r>
            <a:r>
              <a:rPr lang="de-DE" dirty="0">
                <a:ea typeface="Calibri Light"/>
                <a:cs typeface="Calibri Light"/>
              </a:rPr>
              <a:t> möglich)</a:t>
            </a:r>
          </a:p>
        </p:txBody>
      </p:sp>
    </p:spTree>
    <p:extLst>
      <p:ext uri="{BB962C8B-B14F-4D97-AF65-F5344CB8AC3E}">
        <p14:creationId xmlns:p14="http://schemas.microsoft.com/office/powerpoint/2010/main" val="114792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037" y="381001"/>
            <a:ext cx="11193208" cy="859971"/>
          </a:xfrm>
        </p:spPr>
        <p:txBody>
          <a:bodyPr/>
          <a:lstStyle/>
          <a:p>
            <a:r>
              <a:rPr lang="de-DE" sz="5400" dirty="0"/>
              <a:t>Übersicht über Wahlpflichtkurse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38200" y="1320800"/>
            <a:ext cx="10281920" cy="4925657"/>
          </a:xfrm>
        </p:spPr>
        <p:txBody>
          <a:bodyPr vert="horz" lIns="91438" tIns="45719" rIns="91438" bIns="45719" rtlCol="0" anchor="t">
            <a:normAutofit fontScale="62500" lnSpcReduction="20000"/>
          </a:bodyPr>
          <a:lstStyle/>
          <a:p>
            <a:r>
              <a:rPr lang="de-DE" dirty="0"/>
              <a:t>Kunst</a:t>
            </a:r>
          </a:p>
          <a:p>
            <a:r>
              <a:rPr lang="de-DE" dirty="0"/>
              <a:t>Theater</a:t>
            </a:r>
          </a:p>
          <a:p>
            <a:r>
              <a:rPr lang="de-DE" dirty="0"/>
              <a:t>Latein</a:t>
            </a:r>
          </a:p>
          <a:p>
            <a:r>
              <a:rPr lang="de-DE" dirty="0"/>
              <a:t>Jugend debattiert</a:t>
            </a:r>
          </a:p>
          <a:p>
            <a:r>
              <a:rPr lang="de-DE" dirty="0"/>
              <a:t>Informatik </a:t>
            </a:r>
          </a:p>
          <a:p>
            <a:r>
              <a:rPr lang="de-DE" dirty="0" err="1"/>
              <a:t>Nawi</a:t>
            </a:r>
            <a:endParaRPr lang="de-DE" dirty="0"/>
          </a:p>
          <a:p>
            <a:r>
              <a:rPr lang="de-DE" dirty="0"/>
              <a:t>UNESCO </a:t>
            </a:r>
          </a:p>
          <a:p>
            <a:pPr marL="364490" indent="-364490"/>
            <a:r>
              <a:rPr lang="de-DE" dirty="0">
                <a:ea typeface="Calibri Light"/>
                <a:cs typeface="Calibri Light"/>
              </a:rPr>
              <a:t>Orchester </a:t>
            </a:r>
          </a:p>
          <a:p>
            <a:r>
              <a:rPr lang="de-DE" dirty="0"/>
              <a:t>Astronomie</a:t>
            </a:r>
          </a:p>
        </p:txBody>
      </p:sp>
    </p:spTree>
    <p:extLst>
      <p:ext uri="{BB962C8B-B14F-4D97-AF65-F5344CB8AC3E}">
        <p14:creationId xmlns:p14="http://schemas.microsoft.com/office/powerpoint/2010/main" val="296032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 MPG Vorlage</Template>
  <TotalTime>0</TotalTime>
  <Words>505</Words>
  <Application>Microsoft Office PowerPoint</Application>
  <PresentationFormat>Breitbild</PresentationFormat>
  <Paragraphs>131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Times New Roman</vt:lpstr>
      <vt:lpstr>Office-Design</vt:lpstr>
      <vt:lpstr>Wahlpflichtunterricht Klasse 9</vt:lpstr>
      <vt:lpstr>Wahlpflichtunterricht</vt:lpstr>
      <vt:lpstr>WP Informatik und WP Latein </vt:lpstr>
      <vt:lpstr>WP Orchester </vt:lpstr>
      <vt:lpstr>Formular zur Wahl des Faches</vt:lpstr>
      <vt:lpstr>PowerPoint-Präsentation</vt:lpstr>
      <vt:lpstr>Übersicht über Wahlpflichtkurse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137</cp:revision>
  <cp:lastPrinted>2019-01-31T13:59:19Z</cp:lastPrinted>
  <dcterms:created xsi:type="dcterms:W3CDTF">2017-10-02T09:11:47Z</dcterms:created>
  <dcterms:modified xsi:type="dcterms:W3CDTF">2024-04-26T12:12:53Z</dcterms:modified>
</cp:coreProperties>
</file>